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64" r:id="rId2"/>
    <p:sldId id="274" r:id="rId3"/>
    <p:sldId id="275" r:id="rId4"/>
    <p:sldId id="257" r:id="rId5"/>
    <p:sldId id="270" r:id="rId6"/>
    <p:sldId id="266" r:id="rId7"/>
    <p:sldId id="276" r:id="rId8"/>
    <p:sldId id="272" r:id="rId9"/>
    <p:sldId id="271" r:id="rId10"/>
    <p:sldId id="279" r:id="rId11"/>
    <p:sldId id="267" r:id="rId12"/>
    <p:sldId id="268" r:id="rId13"/>
    <p:sldId id="278" r:id="rId14"/>
    <p:sldId id="277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EE3"/>
    <a:srgbClr val="1B5C93"/>
    <a:srgbClr val="003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3" autoAdjust="0"/>
    <p:restoredTop sz="50057"/>
  </p:normalViewPr>
  <p:slideViewPr>
    <p:cSldViewPr snapToGrid="0" snapToObjects="1" showGuides="1">
      <p:cViewPr varScale="1">
        <p:scale>
          <a:sx n="81" d="100"/>
          <a:sy n="81" d="100"/>
        </p:scale>
        <p:origin x="102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címsor</a:t>
            </a:r>
            <a:r>
              <a:rPr lang="en-US" dirty="0" smtClean="0"/>
              <a:t> a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címsorának</a:t>
            </a:r>
            <a:r>
              <a:rPr lang="en-US" dirty="0" smtClean="0"/>
              <a:t> </a:t>
            </a:r>
            <a:r>
              <a:rPr lang="en-US" dirty="0" err="1" smtClean="0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 smtClean="0"/>
              <a:t>Előadó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Intézmény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4349251"/>
            <a:ext cx="2825496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címsor</a:t>
            </a:r>
            <a:r>
              <a:rPr lang="en-US" dirty="0" smtClean="0"/>
              <a:t> a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címének</a:t>
            </a:r>
            <a:r>
              <a:rPr lang="en-US" dirty="0" smtClean="0"/>
              <a:t> a </a:t>
            </a:r>
            <a:r>
              <a:rPr lang="en-US" dirty="0" err="1" smtClean="0"/>
              <a:t>helye</a:t>
            </a:r>
            <a:r>
              <a:rPr lang="en-US" dirty="0" smtClean="0"/>
              <a:t>, </a:t>
            </a:r>
            <a:r>
              <a:rPr lang="en-US" dirty="0" err="1" smtClean="0"/>
              <a:t>kérjük</a:t>
            </a:r>
            <a:r>
              <a:rPr lang="en-US" dirty="0" smtClean="0"/>
              <a:t>, ide </a:t>
            </a:r>
            <a:r>
              <a:rPr lang="en-US" dirty="0" err="1" smtClean="0"/>
              <a:t>írja</a:t>
            </a:r>
            <a:r>
              <a:rPr lang="en-US" dirty="0" smtClean="0"/>
              <a:t> a </a:t>
            </a:r>
            <a:r>
              <a:rPr lang="en-US" dirty="0" err="1" smtClean="0"/>
              <a:t>címet</a:t>
            </a:r>
            <a:r>
              <a:rPr lang="en-US" dirty="0" smtClean="0"/>
              <a:t>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kétsoros</a:t>
            </a:r>
            <a:r>
              <a:rPr lang="en-US" dirty="0" smtClean="0"/>
              <a:t> is </a:t>
            </a:r>
            <a:r>
              <a:rPr lang="en-US" dirty="0" err="1" smtClean="0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emlékezetes</a:t>
            </a:r>
            <a:r>
              <a:rPr lang="en-US" dirty="0" smtClean="0"/>
              <a:t>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jellemzője</a:t>
            </a:r>
            <a:r>
              <a:rPr lang="en-US" dirty="0" smtClean="0"/>
              <a:t> a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kevés</a:t>
            </a:r>
            <a:r>
              <a:rPr lang="en-US" dirty="0" smtClean="0"/>
              <a:t>, de </a:t>
            </a:r>
            <a:r>
              <a:rPr lang="en-US" dirty="0" err="1" smtClean="0"/>
              <a:t>informatív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rövid</a:t>
            </a:r>
            <a:r>
              <a:rPr lang="en-US" dirty="0" smtClean="0"/>
              <a:t>,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strukturált</a:t>
            </a:r>
            <a:r>
              <a:rPr lang="en-US" dirty="0" smtClean="0"/>
              <a:t> </a:t>
            </a:r>
            <a:r>
              <a:rPr lang="en-US" dirty="0" err="1" smtClean="0"/>
              <a:t>szöveg</a:t>
            </a:r>
            <a:r>
              <a:rPr lang="en-US" dirty="0" smtClean="0"/>
              <a:t>. A </a:t>
            </a:r>
            <a:r>
              <a:rPr lang="en-US" dirty="0" err="1" smtClean="0"/>
              <a:t>legkisebb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MTA </a:t>
            </a:r>
            <a:r>
              <a:rPr lang="en-US" dirty="0" err="1" smtClean="0"/>
              <a:t>Székház</a:t>
            </a:r>
            <a:r>
              <a:rPr lang="en-US" dirty="0" smtClean="0"/>
              <a:t> </a:t>
            </a:r>
            <a:r>
              <a:rPr lang="en-US" dirty="0" err="1" smtClean="0"/>
              <a:t>Dísztermének</a:t>
            </a:r>
            <a:r>
              <a:rPr lang="en-US" dirty="0" smtClean="0"/>
              <a:t> </a:t>
            </a:r>
            <a:r>
              <a:rPr lang="en-US" dirty="0" err="1" smtClean="0"/>
              <a:t>utolsó</a:t>
            </a:r>
            <a:r>
              <a:rPr lang="en-US" dirty="0" smtClean="0"/>
              <a:t> </a:t>
            </a:r>
            <a:r>
              <a:rPr lang="en-US" dirty="0" err="1" smtClean="0"/>
              <a:t>sorából</a:t>
            </a:r>
            <a:r>
              <a:rPr lang="en-US" dirty="0" smtClean="0"/>
              <a:t> is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olvasható</a:t>
            </a:r>
            <a:r>
              <a:rPr lang="en-US" dirty="0" smtClean="0"/>
              <a:t> </a:t>
            </a:r>
            <a:r>
              <a:rPr lang="en-US" dirty="0" err="1" smtClean="0"/>
              <a:t>betűméret</a:t>
            </a:r>
            <a:r>
              <a:rPr lang="en-US" dirty="0" smtClean="0"/>
              <a:t>: 18 </a:t>
            </a:r>
            <a:r>
              <a:rPr lang="en-US" dirty="0" err="1" smtClean="0"/>
              <a:t>pont</a:t>
            </a:r>
            <a:r>
              <a:rPr lang="en-US" dirty="0" smtClean="0"/>
              <a:t>. A </a:t>
            </a:r>
            <a:r>
              <a:rPr lang="en-US" dirty="0" err="1" smtClean="0"/>
              <a:t>diára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ikonok</a:t>
            </a:r>
            <a:r>
              <a:rPr lang="en-US" dirty="0" smtClean="0"/>
              <a:t> </a:t>
            </a:r>
            <a:r>
              <a:rPr lang="en-US" dirty="0" err="1" smtClean="0"/>
              <a:t>segítségével</a:t>
            </a:r>
            <a:r>
              <a:rPr lang="en-US" dirty="0" smtClean="0"/>
              <a:t> </a:t>
            </a:r>
            <a:r>
              <a:rPr lang="en-US" dirty="0" err="1" smtClean="0"/>
              <a:t>beszúrhatók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szöveges</a:t>
            </a:r>
            <a:r>
              <a:rPr lang="en-US" dirty="0" smtClean="0"/>
              <a:t> </a:t>
            </a:r>
            <a:r>
              <a:rPr lang="en-US" dirty="0" err="1" smtClean="0"/>
              <a:t>tartalmak</a:t>
            </a:r>
            <a:r>
              <a:rPr lang="en-US" dirty="0" smtClean="0"/>
              <a:t> is: </a:t>
            </a:r>
            <a:r>
              <a:rPr lang="en-US" dirty="0" err="1" smtClean="0"/>
              <a:t>táblázatok</a:t>
            </a:r>
            <a:r>
              <a:rPr lang="en-US" dirty="0" smtClean="0"/>
              <a:t>, </a:t>
            </a:r>
            <a:r>
              <a:rPr lang="en-US" dirty="0" err="1" smtClean="0"/>
              <a:t>grafikonok</a:t>
            </a:r>
            <a:r>
              <a:rPr lang="en-US" dirty="0" smtClean="0"/>
              <a:t>, </a:t>
            </a:r>
            <a:r>
              <a:rPr lang="en-US" dirty="0" err="1" smtClean="0"/>
              <a:t>illusztrációk</a:t>
            </a:r>
            <a:r>
              <a:rPr lang="en-US" dirty="0" smtClean="0"/>
              <a:t>, </a:t>
            </a:r>
            <a:r>
              <a:rPr lang="en-US" dirty="0" err="1" smtClean="0"/>
              <a:t>videók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 smtClean="0"/>
              <a:t>A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fejezetekkel</a:t>
            </a:r>
            <a:r>
              <a:rPr lang="en-US" dirty="0" smtClean="0"/>
              <a:t> is </a:t>
            </a:r>
            <a:r>
              <a:rPr lang="en-US" dirty="0" err="1" smtClean="0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Kérjük</a:t>
            </a:r>
            <a:r>
              <a:rPr lang="en-US" dirty="0" smtClean="0"/>
              <a:t>, a </a:t>
            </a:r>
            <a:r>
              <a:rPr lang="en-US" dirty="0" err="1" smtClean="0"/>
              <a:t>fenti</a:t>
            </a:r>
            <a:r>
              <a:rPr lang="en-US" dirty="0" smtClean="0"/>
              <a:t> </a:t>
            </a:r>
            <a:r>
              <a:rPr lang="en-US" dirty="0" err="1" smtClean="0"/>
              <a:t>sorba</a:t>
            </a:r>
            <a:r>
              <a:rPr lang="en-US" dirty="0" smtClean="0"/>
              <a:t> a </a:t>
            </a:r>
            <a:r>
              <a:rPr lang="en-US" dirty="0" err="1" smtClean="0"/>
              <a:t>fejezet</a:t>
            </a:r>
            <a:r>
              <a:rPr lang="en-US" dirty="0" smtClean="0"/>
              <a:t> </a:t>
            </a:r>
            <a:r>
              <a:rPr lang="en-US" dirty="0" err="1" smtClean="0"/>
              <a:t>címét</a:t>
            </a:r>
            <a:r>
              <a:rPr lang="en-US" dirty="0" smtClean="0"/>
              <a:t> </a:t>
            </a:r>
            <a:r>
              <a:rPr lang="en-US" dirty="0" err="1" smtClean="0"/>
              <a:t>írja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sorba</a:t>
            </a:r>
            <a:r>
              <a:rPr lang="en-US" dirty="0" smtClean="0"/>
              <a:t> </a:t>
            </a:r>
            <a:r>
              <a:rPr lang="en-US" dirty="0" err="1" smtClean="0"/>
              <a:t>pedig</a:t>
            </a:r>
            <a:r>
              <a:rPr lang="en-US" dirty="0" smtClean="0"/>
              <a:t> </a:t>
            </a:r>
            <a:r>
              <a:rPr lang="en-US" dirty="0" err="1" smtClean="0"/>
              <a:t>magyarázó</a:t>
            </a:r>
            <a:r>
              <a:rPr lang="en-US" dirty="0" smtClean="0"/>
              <a:t> </a:t>
            </a:r>
            <a:r>
              <a:rPr lang="en-US" dirty="0" err="1" smtClean="0"/>
              <a:t>jellegű</a:t>
            </a:r>
            <a:r>
              <a:rPr lang="en-US" dirty="0" smtClean="0"/>
              <a:t> </a:t>
            </a:r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kerülhet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Ezen</a:t>
            </a:r>
            <a:r>
              <a:rPr lang="en-US" dirty="0" smtClean="0"/>
              <a:t> a </a:t>
            </a:r>
            <a:r>
              <a:rPr lang="en-US" dirty="0" err="1" smtClean="0"/>
              <a:t>dián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típusú</a:t>
            </a:r>
            <a:r>
              <a:rPr lang="en-US" dirty="0" smtClean="0"/>
              <a:t> </a:t>
            </a:r>
            <a:r>
              <a:rPr lang="en-US" dirty="0" err="1" smtClean="0"/>
              <a:t>tartalmat</a:t>
            </a:r>
            <a:r>
              <a:rPr lang="en-US" dirty="0" smtClean="0"/>
              <a:t> </a:t>
            </a:r>
            <a:r>
              <a:rPr lang="en-US" dirty="0" err="1" smtClean="0"/>
              <a:t>jeleníthetünk</a:t>
            </a:r>
            <a:r>
              <a:rPr lang="en-US" dirty="0" smtClean="0"/>
              <a:t> meg </a:t>
            </a:r>
            <a:r>
              <a:rPr lang="en-US" dirty="0" err="1" smtClean="0"/>
              <a:t>egymás</a:t>
            </a:r>
            <a:r>
              <a:rPr lang="en-US" dirty="0" smtClean="0"/>
              <a:t> </a:t>
            </a:r>
            <a:r>
              <a:rPr lang="en-US" dirty="0" err="1" smtClean="0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címsorral</a:t>
            </a:r>
            <a:r>
              <a:rPr lang="en-US" dirty="0" smtClean="0"/>
              <a:t> </a:t>
            </a:r>
            <a:r>
              <a:rPr lang="en-US" dirty="0" err="1" smtClean="0"/>
              <a:t>ellátott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 smtClean="0"/>
              <a:t>Kattintson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ikonra</a:t>
            </a:r>
            <a:r>
              <a:rPr lang="en-US" dirty="0" smtClean="0"/>
              <a:t> a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hozzáadásáért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húzza</a:t>
            </a:r>
            <a:r>
              <a:rPr lang="en-US" dirty="0" smtClean="0"/>
              <a:t> be </a:t>
            </a:r>
            <a:r>
              <a:rPr lang="en-US" dirty="0" err="1" smtClean="0"/>
              <a:t>erre</a:t>
            </a:r>
            <a:r>
              <a:rPr lang="en-US" dirty="0" smtClean="0"/>
              <a:t> a </a:t>
            </a:r>
            <a:r>
              <a:rPr lang="en-US" dirty="0" err="1" smtClean="0"/>
              <a:t>felületre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 smtClean="0"/>
              <a:t>Kiemelt</a:t>
            </a:r>
            <a:r>
              <a:rPr lang="en-US" dirty="0" smtClean="0"/>
              <a:t> </a:t>
            </a:r>
            <a:r>
              <a:rPr lang="en-US" dirty="0" err="1" smtClean="0"/>
              <a:t>illusztrációk</a:t>
            </a:r>
            <a:r>
              <a:rPr lang="en-US" dirty="0" smtClean="0"/>
              <a:t> </a:t>
            </a:r>
            <a:r>
              <a:rPr lang="en-US" dirty="0" err="1" smtClean="0"/>
              <a:t>megjelenítése</a:t>
            </a:r>
            <a:r>
              <a:rPr lang="en-US" dirty="0" smtClean="0"/>
              <a:t> –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akár</a:t>
            </a:r>
            <a:r>
              <a:rPr lang="en-US" dirty="0" smtClean="0"/>
              <a:t> a </a:t>
            </a:r>
            <a:r>
              <a:rPr lang="en-US" dirty="0" err="1" smtClean="0"/>
              <a:t>képhez</a:t>
            </a:r>
            <a:r>
              <a:rPr lang="en-US" dirty="0" smtClean="0"/>
              <a:t> </a:t>
            </a:r>
            <a:r>
              <a:rPr lang="en-US" dirty="0" err="1" smtClean="0"/>
              <a:t>kapcsolódó</a:t>
            </a:r>
            <a:r>
              <a:rPr lang="en-US" dirty="0" smtClean="0"/>
              <a:t> </a:t>
            </a:r>
            <a:r>
              <a:rPr lang="en-US" dirty="0" err="1" smtClean="0"/>
              <a:t>idézet</a:t>
            </a:r>
            <a:r>
              <a:rPr lang="en-US" dirty="0" smtClean="0"/>
              <a:t> is </a:t>
            </a:r>
            <a:r>
              <a:rPr lang="en-US" dirty="0" err="1" smtClean="0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programjaira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tudomanyunnep.hu</a:t>
            </a:r>
            <a:endParaRPr lang="en-US" sz="1400" i="1" cap="all" spc="100" baseline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smtClean="0">
                <a:latin typeface="Calibri" charset="0"/>
                <a:ea typeface="Calibri" charset="0"/>
                <a:cs typeface="Calibri" charset="0"/>
              </a:rPr>
              <a:t>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landscape.jpg"/>
          <p:cNvPicPr>
            <a:picLocks noChangeAspect="1"/>
          </p:cNvPicPr>
          <p:nvPr/>
        </p:nvPicPr>
        <p:blipFill>
          <a:blip r:embed="rId3">
            <a:lum contrast="-30000"/>
          </a:blip>
          <a:stretch>
            <a:fillRect/>
          </a:stretch>
        </p:blipFill>
        <p:spPr>
          <a:xfrm>
            <a:off x="0" y="-56031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249" y="757553"/>
            <a:ext cx="4968875" cy="1963725"/>
          </a:xfrm>
          <a:noFill/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Kulturális élmények a nyelvtanulási motiváció szolgálatában: Az angol identitás viselkedésformáló ereje</a:t>
            </a:r>
            <a:r>
              <a:rPr lang="hu-HU" b="1" dirty="0" smtClean="0">
                <a:solidFill>
                  <a:schemeClr val="tx2"/>
                </a:solidFill>
              </a:rPr>
              <a:t> 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7" y="3059784"/>
            <a:ext cx="4968875" cy="638081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Dr. </a:t>
            </a:r>
            <a:r>
              <a:rPr lang="hu-HU" dirty="0" err="1" smtClean="0">
                <a:solidFill>
                  <a:schemeClr val="tx1"/>
                </a:solidFill>
              </a:rPr>
              <a:t>Tukacs</a:t>
            </a:r>
            <a:r>
              <a:rPr lang="hu-HU" dirty="0" smtClean="0">
                <a:solidFill>
                  <a:schemeClr val="tx1"/>
                </a:solidFill>
              </a:rPr>
              <a:t> tamás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779837" y="3667328"/>
            <a:ext cx="4968875" cy="812597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nyíregyházi egyetem, nyelv- és irodalomtudományi intézet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>
          <a:xfrm>
            <a:off x="6414883" y="2274755"/>
            <a:ext cx="2128043" cy="23995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2021. ÁPR. 06. </a:t>
            </a:r>
          </a:p>
          <a:p>
            <a:r>
              <a:rPr lang="hu-HU" dirty="0">
                <a:solidFill>
                  <a:schemeClr val="tx1"/>
                </a:solidFill>
              </a:rPr>
              <a:t>EFOP-3.2.14-17-2017-00004 azonosító számú </a:t>
            </a:r>
            <a:r>
              <a:rPr lang="hu-HU" b="1" dirty="0">
                <a:solidFill>
                  <a:schemeClr val="tx1"/>
                </a:solidFill>
              </a:rPr>
              <a:t>„</a:t>
            </a:r>
            <a:r>
              <a:rPr lang="hu-HU" b="1" dirty="0" err="1">
                <a:solidFill>
                  <a:schemeClr val="tx1"/>
                </a:solidFill>
              </a:rPr>
              <a:t>NyEW</a:t>
            </a:r>
            <a:r>
              <a:rPr lang="hu-HU" b="1" dirty="0">
                <a:solidFill>
                  <a:schemeClr val="tx1"/>
                </a:solidFill>
              </a:rPr>
              <a:t> WAY – Az angol nyelvoktatás megújítása a Nyíregyházi Egyetemmel</a:t>
            </a:r>
            <a:r>
              <a:rPr lang="hu-HU" b="1" dirty="0"/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méltányosság kultúrája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„</a:t>
            </a:r>
            <a:r>
              <a:rPr lang="hu-HU" dirty="0" err="1" smtClean="0"/>
              <a:t>understatement</a:t>
            </a:r>
            <a:r>
              <a:rPr lang="hu-HU" dirty="0" smtClean="0"/>
              <a:t>” gyakori használata </a:t>
            </a:r>
          </a:p>
          <a:p>
            <a:r>
              <a:rPr lang="hu-HU" dirty="0" smtClean="0"/>
              <a:t>„It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just</a:t>
            </a:r>
            <a:r>
              <a:rPr lang="hu-HU" dirty="0" smtClean="0"/>
              <a:t> a </a:t>
            </a:r>
            <a:r>
              <a:rPr lang="hu-HU" dirty="0" err="1" smtClean="0"/>
              <a:t>specialty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English </a:t>
            </a:r>
            <a:r>
              <a:rPr lang="hu-HU" dirty="0" err="1" smtClean="0"/>
              <a:t>sense</a:t>
            </a:r>
            <a:r>
              <a:rPr lang="hu-HU" dirty="0" smtClean="0"/>
              <a:t> of </a:t>
            </a:r>
            <a:r>
              <a:rPr lang="hu-HU" dirty="0" err="1" smtClean="0"/>
              <a:t>humour</a:t>
            </a:r>
            <a:r>
              <a:rPr lang="hu-HU" dirty="0" smtClean="0"/>
              <a:t>, it is a </a:t>
            </a:r>
            <a:r>
              <a:rPr lang="hu-HU" dirty="0" err="1" smtClean="0"/>
              <a:t>way</a:t>
            </a:r>
            <a:r>
              <a:rPr lang="hu-HU" dirty="0" smtClean="0"/>
              <a:t> of life.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gales</a:t>
            </a:r>
            <a:r>
              <a:rPr lang="hu-HU" dirty="0" smtClean="0"/>
              <a:t> </a:t>
            </a:r>
            <a:r>
              <a:rPr lang="hu-HU" dirty="0" err="1" smtClean="0"/>
              <a:t>uproot</a:t>
            </a:r>
            <a:r>
              <a:rPr lang="hu-HU" dirty="0" smtClean="0"/>
              <a:t> </a:t>
            </a:r>
            <a:r>
              <a:rPr lang="hu-HU" dirty="0" err="1" smtClean="0"/>
              <a:t>trees</a:t>
            </a:r>
            <a:r>
              <a:rPr lang="hu-HU" dirty="0" smtClean="0"/>
              <a:t> and </a:t>
            </a:r>
            <a:r>
              <a:rPr lang="hu-HU" dirty="0" err="1" smtClean="0"/>
              <a:t>sweep</a:t>
            </a:r>
            <a:r>
              <a:rPr lang="hu-HU" dirty="0" smtClean="0"/>
              <a:t> </a:t>
            </a:r>
            <a:r>
              <a:rPr lang="hu-HU" dirty="0" err="1" smtClean="0"/>
              <a:t>away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roofs</a:t>
            </a:r>
            <a:r>
              <a:rPr lang="hu-HU" dirty="0" smtClean="0"/>
              <a:t> of </a:t>
            </a:r>
            <a:r>
              <a:rPr lang="hu-HU" dirty="0" err="1" smtClean="0"/>
              <a:t>houses</a:t>
            </a:r>
            <a:r>
              <a:rPr lang="hu-HU" dirty="0" smtClean="0"/>
              <a:t>,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remark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it is »a bit </a:t>
            </a:r>
            <a:r>
              <a:rPr lang="hu-HU" dirty="0" err="1" smtClean="0"/>
              <a:t>blowy</a:t>
            </a:r>
            <a:r>
              <a:rPr lang="hu-HU" dirty="0" smtClean="0"/>
              <a:t>«.” </a:t>
            </a:r>
          </a:p>
          <a:p>
            <a:r>
              <a:rPr lang="hu-HU" dirty="0" smtClean="0"/>
              <a:t>„country house” </a:t>
            </a:r>
          </a:p>
          <a:p>
            <a:r>
              <a:rPr lang="hu-HU" dirty="0" smtClean="0"/>
              <a:t>&gt; faarccal előadott viccek, „</a:t>
            </a:r>
            <a:r>
              <a:rPr lang="hu-HU" dirty="0" err="1" smtClean="0"/>
              <a:t>deadpan</a:t>
            </a:r>
            <a:r>
              <a:rPr lang="hu-HU" dirty="0" smtClean="0"/>
              <a:t>”, abszurditás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méltányosság kultúrája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3. </a:t>
            </a:r>
            <a:r>
              <a:rPr lang="hu-HU" sz="2000" b="1" dirty="0" smtClean="0"/>
              <a:t>A magánszféra </a:t>
            </a:r>
            <a:r>
              <a:rPr lang="hu-HU" sz="2000" b="1" dirty="0" smtClean="0"/>
              <a:t>szentsége </a:t>
            </a:r>
            <a:endParaRPr lang="hu-HU" sz="2000" dirty="0" smtClean="0"/>
          </a:p>
          <a:p>
            <a:r>
              <a:rPr lang="hu-HU" sz="2000" dirty="0" smtClean="0"/>
              <a:t>„Mind </a:t>
            </a:r>
            <a:r>
              <a:rPr lang="hu-HU" sz="2000" dirty="0" err="1" smtClean="0"/>
              <a:t>Your</a:t>
            </a:r>
            <a:r>
              <a:rPr lang="hu-HU" sz="2000" dirty="0" smtClean="0"/>
              <a:t> </a:t>
            </a:r>
            <a:r>
              <a:rPr lang="hu-HU" sz="2000" dirty="0" err="1" smtClean="0"/>
              <a:t>Own</a:t>
            </a:r>
            <a:r>
              <a:rPr lang="hu-HU" sz="2000" dirty="0" smtClean="0"/>
              <a:t> Business” (MYOB) – gyakran humorforrás </a:t>
            </a:r>
          </a:p>
          <a:p>
            <a:r>
              <a:rPr lang="hu-HU" sz="2000" dirty="0" smtClean="0"/>
              <a:t>nem panaszkodunk személyes dolgokról (csak a mindenkit érintő jelenségekről – hosszú a sor, rossz az idő</a:t>
            </a:r>
            <a:r>
              <a:rPr lang="hu-HU" sz="2000" dirty="0" smtClean="0"/>
              <a:t>…)</a:t>
            </a:r>
          </a:p>
          <a:p>
            <a:r>
              <a:rPr lang="hu-HU" sz="2000" dirty="0" smtClean="0"/>
              <a:t>De nem is ütjük az orrunkat a másik dolgába </a:t>
            </a:r>
            <a:endParaRPr lang="hu-HU" sz="2000" dirty="0" smtClean="0"/>
          </a:p>
          <a:p>
            <a:r>
              <a:rPr lang="hu-HU" sz="2000" dirty="0" smtClean="0"/>
              <a:t>tabutémák: kereset, egészségi állapot, vallás, politikai hovatartozás, személyes nyűgök</a:t>
            </a:r>
          </a:p>
          <a:p>
            <a:r>
              <a:rPr lang="hu-HU" sz="2000" dirty="0" smtClean="0"/>
              <a:t>nincs „panaszkultúra”! </a:t>
            </a:r>
            <a:r>
              <a:rPr lang="hu-HU" sz="2000" dirty="0" smtClean="0"/>
              <a:t>&gt; méltányosság</a:t>
            </a:r>
            <a:endParaRPr lang="hu-HU" sz="20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George Orwell, „England, </a:t>
            </a:r>
            <a:r>
              <a:rPr lang="hu-HU" dirty="0" err="1" smtClean="0">
                <a:solidFill>
                  <a:schemeClr val="tx1"/>
                </a:solidFill>
              </a:rPr>
              <a:t>Your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England</a:t>
            </a:r>
            <a:r>
              <a:rPr lang="hu-HU" dirty="0" smtClean="0">
                <a:solidFill>
                  <a:schemeClr val="tx1"/>
                </a:solidFill>
              </a:rPr>
              <a:t>” (1941)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707" y="1160066"/>
            <a:ext cx="7705725" cy="298800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„az angol élet </a:t>
            </a:r>
            <a:r>
              <a:rPr lang="hu-HU" b="1" i="1" dirty="0" smtClean="0"/>
              <a:t>privát</a:t>
            </a:r>
            <a:r>
              <a:rPr lang="hu-HU" i="1" dirty="0" smtClean="0"/>
              <a:t> oldala</a:t>
            </a:r>
            <a:r>
              <a:rPr lang="hu-HU" dirty="0" smtClean="0"/>
              <a:t>… Mi virágbolondok, bélyeggyűjtők, amatőr asztalosok, galambászok, kupongyűjtögetők, darts-játékosok és keresztrejtvény-fejtők nemzete vagyunk. Az igazán nemzeti kultúra középpontja minden olyan tevékenység, amely, </a:t>
            </a:r>
            <a:r>
              <a:rPr lang="hu-HU" dirty="0" smtClean="0"/>
              <a:t>még ha közösségi is, nem hivatalos.” </a:t>
            </a:r>
          </a:p>
          <a:p>
            <a:r>
              <a:rPr lang="hu-HU" dirty="0" smtClean="0"/>
              <a:t>&gt; különcségek, különc figurák tisztelete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3054" y="3719314"/>
            <a:ext cx="8064499" cy="856853"/>
          </a:xfrm>
        </p:spPr>
        <p:txBody>
          <a:bodyPr/>
          <a:lstStyle/>
          <a:p>
            <a:r>
              <a:rPr lang="hu-HU" sz="2200" dirty="0" err="1" smtClean="0">
                <a:solidFill>
                  <a:schemeClr val="tx1"/>
                </a:solidFill>
              </a:rPr>
              <a:t>Uncle</a:t>
            </a:r>
            <a:r>
              <a:rPr lang="hu-HU" sz="2200" dirty="0" smtClean="0">
                <a:solidFill>
                  <a:schemeClr val="tx1"/>
                </a:solidFill>
              </a:rPr>
              <a:t> </a:t>
            </a:r>
            <a:r>
              <a:rPr lang="hu-HU" sz="2200" dirty="0" err="1" smtClean="0">
                <a:solidFill>
                  <a:schemeClr val="tx1"/>
                </a:solidFill>
              </a:rPr>
              <a:t>Toby</a:t>
            </a:r>
            <a:r>
              <a:rPr lang="hu-HU" sz="2200" dirty="0" smtClean="0">
                <a:solidFill>
                  <a:schemeClr val="tx1"/>
                </a:solidFill>
              </a:rPr>
              <a:t> (</a:t>
            </a:r>
            <a:r>
              <a:rPr lang="hu-HU" sz="2200" i="1" dirty="0" err="1" smtClean="0">
                <a:solidFill>
                  <a:schemeClr val="tx1"/>
                </a:solidFill>
              </a:rPr>
              <a:t>Tristram</a:t>
            </a:r>
            <a:r>
              <a:rPr lang="hu-HU" sz="2200" i="1" dirty="0" smtClean="0">
                <a:solidFill>
                  <a:schemeClr val="tx1"/>
                </a:solidFill>
              </a:rPr>
              <a:t> </a:t>
            </a:r>
            <a:r>
              <a:rPr lang="hu-HU" sz="2200" i="1" dirty="0" err="1" smtClean="0">
                <a:solidFill>
                  <a:schemeClr val="tx1"/>
                </a:solidFill>
              </a:rPr>
              <a:t>Shandy</a:t>
            </a:r>
            <a:r>
              <a:rPr lang="hu-HU" sz="2200" dirty="0" smtClean="0">
                <a:solidFill>
                  <a:schemeClr val="tx1"/>
                </a:solidFill>
              </a:rPr>
              <a:t>)      </a:t>
            </a:r>
            <a:r>
              <a:rPr lang="hu-HU" sz="2200" dirty="0" err="1" smtClean="0">
                <a:solidFill>
                  <a:schemeClr val="tx1"/>
                </a:solidFill>
              </a:rPr>
              <a:t>Aged</a:t>
            </a:r>
            <a:r>
              <a:rPr lang="hu-HU" sz="2200" dirty="0" smtClean="0">
                <a:solidFill>
                  <a:schemeClr val="tx1"/>
                </a:solidFill>
              </a:rPr>
              <a:t> P. (</a:t>
            </a:r>
            <a:r>
              <a:rPr lang="hu-HU" sz="2200" i="1" dirty="0" smtClean="0">
                <a:solidFill>
                  <a:schemeClr val="tx1"/>
                </a:solidFill>
              </a:rPr>
              <a:t>Great </a:t>
            </a:r>
            <a:r>
              <a:rPr lang="hu-HU" sz="2200" i="1" dirty="0" err="1" smtClean="0">
                <a:solidFill>
                  <a:schemeClr val="tx1"/>
                </a:solidFill>
              </a:rPr>
              <a:t>Expectations</a:t>
            </a:r>
            <a:r>
              <a:rPr lang="hu-HU" sz="2200" dirty="0" smtClean="0">
                <a:solidFill>
                  <a:schemeClr val="tx1"/>
                </a:solidFill>
              </a:rPr>
              <a:t>)</a:t>
            </a:r>
            <a:endParaRPr lang="hu-HU" sz="2200" dirty="0">
              <a:solidFill>
                <a:schemeClr val="tx1"/>
              </a:solidFill>
            </a:endParaRPr>
          </a:p>
        </p:txBody>
      </p:sp>
      <p:pic>
        <p:nvPicPr>
          <p:cNvPr id="5" name="Tartalom helye 4" descr="The_siege_of_namur_by_captn_shandy_and_corporal_tri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25" y="401308"/>
            <a:ext cx="4318379" cy="2987675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Kép 5" descr="agedparent_211932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879" y="401308"/>
            <a:ext cx="4774120" cy="298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End.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2987" y="1160066"/>
            <a:ext cx="7705725" cy="2988000"/>
          </a:xfrm>
        </p:spPr>
        <p:txBody>
          <a:bodyPr/>
          <a:lstStyle/>
          <a:p>
            <a:pPr>
              <a:buNone/>
            </a:pPr>
            <a:endParaRPr lang="hu-HU" sz="6600" dirty="0" smtClean="0"/>
          </a:p>
          <a:p>
            <a:pPr>
              <a:buNone/>
            </a:pPr>
            <a:r>
              <a:rPr lang="hu-HU" sz="6600" dirty="0" smtClean="0"/>
              <a:t>Köszönöm a figyelmet.</a:t>
            </a:r>
            <a:endParaRPr lang="hu-HU" sz="6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méltányosság kultúrája 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Tartalom helye 4" descr="74422247_806385049819511_89558573015839539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798" y="1645009"/>
            <a:ext cx="1349674" cy="1799566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Kép 5" descr="74450389_1392160320964924_478746843846331596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56" y="841280"/>
            <a:ext cx="2967189" cy="3956252"/>
          </a:xfrm>
          <a:prstGeom prst="rect">
            <a:avLst/>
          </a:prstGeom>
        </p:spPr>
      </p:pic>
      <p:pic>
        <p:nvPicPr>
          <p:cNvPr id="7" name="Kép 6" descr="74422247_806385049819511_89558573015839539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089" y="841280"/>
            <a:ext cx="2967189" cy="395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méltányosság kultúrája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2987" y="1160066"/>
            <a:ext cx="7705725" cy="2988000"/>
          </a:xfrm>
        </p:spPr>
        <p:txBody>
          <a:bodyPr/>
          <a:lstStyle/>
          <a:p>
            <a:r>
              <a:rPr lang="hu-HU" sz="2400" dirty="0" smtClean="0"/>
              <a:t>Fair play: versenyben</a:t>
            </a:r>
            <a:r>
              <a:rPr lang="hu-HU" sz="2400" dirty="0"/>
              <a:t>, sportban, üzletben, még a hétköznapi kommunikációban is!</a:t>
            </a:r>
            <a:endParaRPr lang="hu-HU" dirty="0" smtClean="0"/>
          </a:p>
          <a:p>
            <a:r>
              <a:rPr lang="hu-HU" dirty="0" smtClean="0"/>
              <a:t>Mozgólépcsőn egy oldalra állnak</a:t>
            </a:r>
            <a:endParaRPr lang="hu-HU" dirty="0" smtClean="0"/>
          </a:p>
          <a:p>
            <a:r>
              <a:rPr lang="hu-HU" dirty="0" smtClean="0"/>
              <a:t>Metróban: nincs tülekedés </a:t>
            </a:r>
          </a:p>
          <a:p>
            <a:r>
              <a:rPr lang="hu-HU" dirty="0" smtClean="0"/>
              <a:t>A </a:t>
            </a:r>
            <a:r>
              <a:rPr lang="hu-HU" u="sng" dirty="0" err="1" smtClean="0"/>
              <a:t>queue</a:t>
            </a:r>
            <a:r>
              <a:rPr lang="hu-HU" u="sng" dirty="0" smtClean="0"/>
              <a:t> jumping </a:t>
            </a:r>
            <a:r>
              <a:rPr lang="hu-HU" dirty="0" smtClean="0"/>
              <a:t>az egyik legsúlyosabb kihágás </a:t>
            </a:r>
            <a:r>
              <a:rPr lang="hu-HU" dirty="0" smtClean="0"/>
              <a:t> </a:t>
            </a:r>
            <a:endParaRPr lang="hu-HU" dirty="0" smtClean="0"/>
          </a:p>
          <a:p>
            <a:r>
              <a:rPr lang="hu-HU" dirty="0" smtClean="0"/>
              <a:t>Hölgy a Hyde Parkban: „</a:t>
            </a:r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asking</a:t>
            </a:r>
            <a:r>
              <a:rPr lang="hu-HU" dirty="0" smtClean="0"/>
              <a:t>,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means</a:t>
            </a:r>
            <a:r>
              <a:rPr lang="hu-HU" dirty="0" smtClean="0"/>
              <a:t> a </a:t>
            </a:r>
            <a:r>
              <a:rPr lang="hu-HU" dirty="0" err="1" smtClean="0"/>
              <a:t>lot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me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méltányosság kultúrája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74541"/>
            <a:ext cx="8064500" cy="3118053"/>
          </a:xfrm>
        </p:spPr>
        <p:txBody>
          <a:bodyPr/>
          <a:lstStyle/>
          <a:p>
            <a:pPr>
              <a:buNone/>
            </a:pPr>
            <a:r>
              <a:rPr lang="hu-HU" sz="2000" b="1" dirty="0" smtClean="0"/>
              <a:t>1. Udvariasság</a:t>
            </a:r>
            <a:r>
              <a:rPr lang="hu-HU" sz="2000" dirty="0" smtClean="0"/>
              <a:t> </a:t>
            </a:r>
            <a:r>
              <a:rPr lang="hu-HU" sz="2000" dirty="0" smtClean="0"/>
              <a:t>és </a:t>
            </a:r>
            <a:r>
              <a:rPr lang="hu-HU" sz="2000" b="1" dirty="0" smtClean="0"/>
              <a:t>távolságtartás </a:t>
            </a:r>
            <a:endParaRPr lang="hu-HU" sz="2000" dirty="0" smtClean="0"/>
          </a:p>
          <a:p>
            <a:endParaRPr lang="hu-HU" sz="1800" dirty="0" smtClean="0"/>
          </a:p>
          <a:p>
            <a:r>
              <a:rPr lang="hu-HU" sz="1800" dirty="0" smtClean="0"/>
              <a:t>udvariatlanság </a:t>
            </a:r>
            <a:r>
              <a:rPr lang="hu-HU" sz="1800" dirty="0" smtClean="0"/>
              <a:t>egyet nem érteni bizonyos kérdésekben </a:t>
            </a:r>
            <a:r>
              <a:rPr lang="hu-HU" sz="1800" dirty="0" smtClean="0"/>
              <a:t>&gt; méltányos vagyok, nem hozom zavarba a másikat az egyet nem értésemmel </a:t>
            </a:r>
            <a:endParaRPr lang="hu-HU" sz="1800" dirty="0" smtClean="0"/>
          </a:p>
          <a:p>
            <a:r>
              <a:rPr lang="hu-HU" sz="1800" dirty="0" smtClean="0"/>
              <a:t>„</a:t>
            </a:r>
            <a:r>
              <a:rPr lang="hu-HU" sz="1800" dirty="0" err="1" smtClean="0"/>
              <a:t>That’s</a:t>
            </a:r>
            <a:r>
              <a:rPr lang="hu-HU" sz="1800" dirty="0" smtClean="0"/>
              <a:t> </a:t>
            </a:r>
            <a:r>
              <a:rPr lang="hu-HU" sz="1800" dirty="0" err="1" smtClean="0"/>
              <a:t>rather</a:t>
            </a:r>
            <a:r>
              <a:rPr lang="hu-HU" sz="1800" dirty="0" smtClean="0"/>
              <a:t> </a:t>
            </a:r>
            <a:r>
              <a:rPr lang="hu-HU" sz="1800" dirty="0" err="1" smtClean="0"/>
              <a:t>interesting</a:t>
            </a:r>
            <a:r>
              <a:rPr lang="hu-HU" sz="1800" dirty="0" smtClean="0"/>
              <a:t>.”  </a:t>
            </a:r>
          </a:p>
          <a:p>
            <a:r>
              <a:rPr lang="hu-HU" sz="1800" dirty="0" smtClean="0"/>
              <a:t>„</a:t>
            </a:r>
            <a:r>
              <a:rPr lang="hu-HU" sz="1800" dirty="0" err="1" smtClean="0"/>
              <a:t>Your</a:t>
            </a:r>
            <a:r>
              <a:rPr lang="hu-HU" sz="1800" dirty="0" smtClean="0"/>
              <a:t> </a:t>
            </a:r>
            <a:r>
              <a:rPr lang="hu-HU" sz="1800" dirty="0" err="1" smtClean="0"/>
              <a:t>knowledge</a:t>
            </a:r>
            <a:r>
              <a:rPr lang="hu-HU" sz="1800" dirty="0" smtClean="0"/>
              <a:t> of English </a:t>
            </a:r>
            <a:r>
              <a:rPr lang="hu-HU" sz="1800" dirty="0" err="1" smtClean="0"/>
              <a:t>appears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me</a:t>
            </a:r>
            <a:r>
              <a:rPr lang="hu-HU" sz="1800" dirty="0" smtClean="0"/>
              <a:t> </a:t>
            </a:r>
            <a:r>
              <a:rPr lang="hu-HU" sz="1800" dirty="0" err="1" smtClean="0"/>
              <a:t>rather</a:t>
            </a:r>
            <a:r>
              <a:rPr lang="hu-HU" sz="1800" dirty="0" smtClean="0"/>
              <a:t> </a:t>
            </a:r>
            <a:r>
              <a:rPr lang="hu-HU" sz="1800" dirty="0" err="1" smtClean="0"/>
              <a:t>unorthodox</a:t>
            </a:r>
            <a:r>
              <a:rPr lang="hu-HU" sz="1800" dirty="0" smtClean="0"/>
              <a:t>.” – (irónia) </a:t>
            </a:r>
          </a:p>
          <a:p>
            <a:r>
              <a:rPr lang="hu-HU" sz="1800" dirty="0" smtClean="0"/>
              <a:t>miben lehet egyetérteni? – időjárás, szolgáltatások elégtelen volta („</a:t>
            </a:r>
            <a:r>
              <a:rPr lang="hu-HU" sz="1800" dirty="0" err="1" smtClean="0"/>
              <a:t>moaning</a:t>
            </a:r>
            <a:r>
              <a:rPr lang="hu-HU" sz="1800" dirty="0" smtClean="0"/>
              <a:t>”)</a:t>
            </a:r>
          </a:p>
          <a:p>
            <a:r>
              <a:rPr lang="hu-HU" sz="1800" dirty="0" smtClean="0"/>
              <a:t>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John </a:t>
            </a:r>
            <a:r>
              <a:rPr lang="hu-HU" dirty="0" err="1" smtClean="0">
                <a:solidFill>
                  <a:schemeClr val="tx1"/>
                </a:solidFill>
              </a:rPr>
              <a:t>Fowles</a:t>
            </a:r>
            <a:r>
              <a:rPr lang="hu-HU" dirty="0" smtClean="0">
                <a:solidFill>
                  <a:schemeClr val="tx1"/>
                </a:solidFill>
              </a:rPr>
              <a:t>, „</a:t>
            </a:r>
            <a:r>
              <a:rPr lang="hu-HU" dirty="0" err="1" smtClean="0">
                <a:solidFill>
                  <a:schemeClr val="tx1"/>
                </a:solidFill>
              </a:rPr>
              <a:t>On</a:t>
            </a:r>
            <a:r>
              <a:rPr lang="hu-HU" dirty="0" smtClean="0">
                <a:solidFill>
                  <a:schemeClr val="tx1"/>
                </a:solidFill>
              </a:rPr>
              <a:t> Being English </a:t>
            </a:r>
            <a:r>
              <a:rPr lang="hu-HU" dirty="0" err="1" smtClean="0">
                <a:solidFill>
                  <a:schemeClr val="tx1"/>
                </a:solidFill>
              </a:rPr>
              <a:t>But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Not</a:t>
            </a:r>
            <a:r>
              <a:rPr lang="hu-HU" dirty="0" smtClean="0">
                <a:solidFill>
                  <a:schemeClr val="tx1"/>
                </a:solidFill>
              </a:rPr>
              <a:t> British” (1964</a:t>
            </a:r>
            <a:r>
              <a:rPr lang="hu-HU" dirty="0" smtClean="0">
                <a:solidFill>
                  <a:schemeClr val="tx1"/>
                </a:solidFill>
              </a:rPr>
              <a:t>) / „Angolnak lenni, de nem britnek”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3599" y="1424085"/>
            <a:ext cx="7705725" cy="2988000"/>
          </a:xfrm>
        </p:spPr>
        <p:txBody>
          <a:bodyPr/>
          <a:lstStyle/>
          <a:p>
            <a:r>
              <a:rPr lang="hu-HU" sz="2000" dirty="0" smtClean="0"/>
              <a:t>Az angol identitás archetipikus megjelenítője: Robin Hood, </a:t>
            </a:r>
            <a:r>
              <a:rPr lang="hu-HU" sz="2000" b="1" dirty="0" smtClean="0"/>
              <a:t>az igazságos </a:t>
            </a:r>
            <a:r>
              <a:rPr lang="hu-HU" sz="2000" b="1" dirty="0" err="1" smtClean="0"/>
              <a:t>törvényenkívüli</a:t>
            </a:r>
            <a:r>
              <a:rPr lang="hu-HU" sz="2000" dirty="0" smtClean="0"/>
              <a:t> </a:t>
            </a:r>
            <a:endParaRPr lang="hu-HU" sz="2000" dirty="0" smtClean="0"/>
          </a:p>
          <a:p>
            <a:r>
              <a:rPr lang="hu-HU" sz="2000" dirty="0" smtClean="0"/>
              <a:t>„Ami </a:t>
            </a:r>
            <a:r>
              <a:rPr lang="hu-HU" sz="2000" dirty="0" smtClean="0"/>
              <a:t>John Bull </a:t>
            </a:r>
            <a:r>
              <a:rPr lang="hu-HU" sz="2000" dirty="0" smtClean="0"/>
              <a:t>a vörös-fehér-kék Britanniának, az Robin </a:t>
            </a:r>
            <a:r>
              <a:rPr lang="hu-HU" sz="2000" dirty="0" smtClean="0"/>
              <a:t>Hood </a:t>
            </a:r>
            <a:r>
              <a:rPr lang="hu-HU" sz="2000" dirty="0" smtClean="0"/>
              <a:t>a zöld Angliának.” </a:t>
            </a:r>
            <a:endParaRPr lang="hu-HU" sz="2000" dirty="0" smtClean="0"/>
          </a:p>
          <a:p>
            <a:r>
              <a:rPr lang="hu-HU" sz="2000" dirty="0" smtClean="0"/>
              <a:t>„A ‚</a:t>
            </a:r>
            <a:r>
              <a:rPr lang="hu-HU" sz="2000" dirty="0" err="1" smtClean="0"/>
              <a:t>Robinhoodism</a:t>
            </a:r>
            <a:r>
              <a:rPr lang="hu-HU" sz="2000" dirty="0" smtClean="0"/>
              <a:t>’ </a:t>
            </a:r>
            <a:r>
              <a:rPr lang="hu-HU" sz="2000" dirty="0" smtClean="0"/>
              <a:t>lényegében az a kritikai szembenállás, amely megelégszik azzal, hogy ne cselekedjen. Robin Hood lényege, hogy lázadásban van, de nincs hatalmon.” </a:t>
            </a:r>
            <a:endParaRPr lang="hu-HU" sz="2000" dirty="0" smtClean="0"/>
          </a:p>
          <a:p>
            <a:r>
              <a:rPr lang="hu-HU" sz="2000" b="1" u="sng" dirty="0" smtClean="0"/>
              <a:t>A csendes bírálat ereje </a:t>
            </a:r>
            <a:endParaRPr lang="hu-HU" sz="2000" b="1" u="sng" dirty="0" smtClean="0"/>
          </a:p>
          <a:p>
            <a:r>
              <a:rPr lang="hu-HU" sz="2000" dirty="0" smtClean="0"/>
              <a:t>„Semmi sem kedvesebb számunka, mint az, hogy ne mondjuk ki, mit gondolunk.”  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méltányosság kultúrája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2988" y="1349421"/>
            <a:ext cx="7705725" cy="2988000"/>
          </a:xfrm>
        </p:spPr>
        <p:txBody>
          <a:bodyPr/>
          <a:lstStyle/>
          <a:p>
            <a:r>
              <a:rPr lang="hu-HU" sz="2000" dirty="0" smtClean="0"/>
              <a:t>2. </a:t>
            </a:r>
            <a:r>
              <a:rPr lang="hu-HU" sz="2000" b="1" dirty="0" smtClean="0"/>
              <a:t>Szerénység, visszafogottság</a:t>
            </a:r>
            <a:endParaRPr lang="hu-HU" sz="2000" dirty="0" smtClean="0"/>
          </a:p>
          <a:p>
            <a:r>
              <a:rPr lang="hu-HU" sz="2000" dirty="0" smtClean="0"/>
              <a:t>„Hamar megtanulta, hogy a siker mást jelentett Nagy-Britanniában, és mást Amerikában. Britanniában vulgárisnak számított, ha valaki hencegett, míg Amerikában a hírnév abszolú</a:t>
            </a:r>
            <a:r>
              <a:rPr lang="hu-HU" sz="2000" dirty="0" smtClean="0"/>
              <a:t>t érték volt, még a pénznél is fontosabb.” </a:t>
            </a:r>
            <a:r>
              <a:rPr lang="hu-HU" sz="2000" dirty="0" smtClean="0"/>
              <a:t>(</a:t>
            </a:r>
            <a:r>
              <a:rPr lang="hu-HU" sz="2000" dirty="0" err="1" smtClean="0"/>
              <a:t>Hanif</a:t>
            </a:r>
            <a:r>
              <a:rPr lang="hu-HU" sz="2000" dirty="0" smtClean="0"/>
              <a:t> </a:t>
            </a:r>
            <a:r>
              <a:rPr lang="hu-HU" sz="2000" dirty="0" err="1" smtClean="0"/>
              <a:t>Kureishi</a:t>
            </a:r>
            <a:r>
              <a:rPr lang="hu-HU" sz="2000" dirty="0" smtClean="0"/>
              <a:t>: </a:t>
            </a:r>
            <a:r>
              <a:rPr lang="hu-HU" sz="2000" i="1" dirty="0" smtClean="0"/>
              <a:t>The Buddha of </a:t>
            </a:r>
            <a:r>
              <a:rPr lang="hu-HU" sz="2000" i="1" dirty="0" err="1" smtClean="0"/>
              <a:t>Suburbia</a:t>
            </a:r>
            <a:r>
              <a:rPr lang="hu-HU" sz="2000" dirty="0" smtClean="0"/>
              <a:t>, 1990)</a:t>
            </a:r>
          </a:p>
          <a:p>
            <a:r>
              <a:rPr lang="hu-HU" sz="2000" dirty="0" smtClean="0"/>
              <a:t>az érzelmek kinyilvánítása, a szenvedélyesség, a hangos hazafiság, a dicsekvés mind „közönséges” (vagy alsóbb osztályokra, egyéb idegenségre vall), „</a:t>
            </a:r>
            <a:r>
              <a:rPr lang="hu-HU" sz="2000" dirty="0" err="1" smtClean="0"/>
              <a:t>unsophisticated</a:t>
            </a:r>
            <a:r>
              <a:rPr lang="hu-HU" sz="2000" dirty="0" smtClean="0"/>
              <a:t>”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Defoe, </a:t>
            </a:r>
            <a:r>
              <a:rPr lang="hu-HU" dirty="0" smtClean="0">
                <a:solidFill>
                  <a:schemeClr val="tx1"/>
                </a:solidFill>
              </a:rPr>
              <a:t>„A szerző előszava” a </a:t>
            </a:r>
            <a:r>
              <a:rPr lang="hu-HU" i="1" dirty="0" smtClean="0">
                <a:solidFill>
                  <a:schemeClr val="tx1"/>
                </a:solidFill>
              </a:rPr>
              <a:t>Robinson </a:t>
            </a:r>
            <a:r>
              <a:rPr lang="hu-HU" i="1" dirty="0" err="1" smtClean="0">
                <a:solidFill>
                  <a:schemeClr val="tx1"/>
                </a:solidFill>
              </a:rPr>
              <a:t>Crusoe</a:t>
            </a:r>
            <a:r>
              <a:rPr lang="hu-HU" i="1" dirty="0" smtClean="0">
                <a:solidFill>
                  <a:schemeClr val="tx1"/>
                </a:solidFill>
              </a:rPr>
              <a:t>-</a:t>
            </a:r>
            <a:r>
              <a:rPr lang="hu-HU" dirty="0" smtClean="0">
                <a:solidFill>
                  <a:schemeClr val="tx1"/>
                </a:solidFill>
              </a:rPr>
              <a:t>hoz (1719)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i="1" dirty="0" smtClean="0"/>
              <a:t>„S midőn elmeséli történetét, ezt szerényen és komolyan teszi…(The story is told </a:t>
            </a:r>
            <a:r>
              <a:rPr lang="hu-HU" sz="2800" i="1" dirty="0" err="1" smtClean="0"/>
              <a:t>with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modesty</a:t>
            </a:r>
            <a:r>
              <a:rPr lang="hu-HU" sz="2800" i="1" dirty="0" smtClean="0"/>
              <a:t> and </a:t>
            </a:r>
            <a:r>
              <a:rPr lang="hu-HU" sz="2800" i="1" dirty="0" err="1" smtClean="0"/>
              <a:t>seriousness</a:t>
            </a:r>
            <a:r>
              <a:rPr lang="hu-HU" sz="2800" i="1" dirty="0" smtClean="0"/>
              <a:t>…) A kiadó meg van győződve róla, hogy e mű tények hiteles rögzítése, a regényességnek nyoma sincs benne (</a:t>
            </a:r>
            <a:r>
              <a:rPr lang="hu-HU" sz="2800" i="1" dirty="0" err="1" smtClean="0"/>
              <a:t>neither</a:t>
            </a:r>
            <a:r>
              <a:rPr lang="hu-HU" sz="2800" i="1" dirty="0" smtClean="0"/>
              <a:t> is </a:t>
            </a:r>
            <a:r>
              <a:rPr lang="hu-HU" sz="2800" i="1" dirty="0" err="1" smtClean="0"/>
              <a:t>there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any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appearance</a:t>
            </a:r>
            <a:r>
              <a:rPr lang="hu-HU" sz="2800" i="1" dirty="0" smtClean="0"/>
              <a:t> of </a:t>
            </a:r>
            <a:r>
              <a:rPr lang="hu-HU" sz="2800" i="1" dirty="0" err="1" smtClean="0"/>
              <a:t>fiction</a:t>
            </a:r>
            <a:r>
              <a:rPr lang="hu-HU" sz="2800" i="1" dirty="0" smtClean="0"/>
              <a:t> in it)”</a:t>
            </a:r>
            <a:r>
              <a:rPr lang="en-US" sz="2800" i="1" dirty="0" smtClean="0"/>
              <a:t> </a:t>
            </a:r>
            <a:endParaRPr lang="en-US" sz="28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remarkable-english-landscape-23-wonderful-british-landscape-wallpaper-forwallpap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374" y="-1"/>
            <a:ext cx="9177374" cy="5162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3331421"/>
            <a:ext cx="8064499" cy="50418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hu-HU" dirty="0" err="1" smtClean="0">
                <a:solidFill>
                  <a:schemeClr val="bg2"/>
                </a:solidFill>
              </a:rPr>
              <a:t>Kazuo</a:t>
            </a:r>
            <a:r>
              <a:rPr lang="hu-HU" dirty="0" smtClean="0">
                <a:solidFill>
                  <a:schemeClr val="bg2"/>
                </a:solidFill>
              </a:rPr>
              <a:t> </a:t>
            </a:r>
            <a:r>
              <a:rPr lang="hu-HU" dirty="0" err="1" smtClean="0">
                <a:solidFill>
                  <a:schemeClr val="bg2"/>
                </a:solidFill>
              </a:rPr>
              <a:t>Ishiguro</a:t>
            </a:r>
            <a:r>
              <a:rPr lang="hu-HU" dirty="0" smtClean="0">
                <a:solidFill>
                  <a:schemeClr val="bg2"/>
                </a:solidFill>
              </a:rPr>
              <a:t>, The </a:t>
            </a:r>
            <a:r>
              <a:rPr lang="hu-HU" dirty="0" err="1" smtClean="0">
                <a:solidFill>
                  <a:schemeClr val="bg2"/>
                </a:solidFill>
              </a:rPr>
              <a:t>Remains</a:t>
            </a:r>
            <a:r>
              <a:rPr lang="hu-HU" dirty="0" smtClean="0">
                <a:solidFill>
                  <a:schemeClr val="bg2"/>
                </a:solidFill>
              </a:rPr>
              <a:t> of </a:t>
            </a:r>
            <a:r>
              <a:rPr lang="hu-HU" dirty="0" err="1" smtClean="0">
                <a:solidFill>
                  <a:schemeClr val="bg2"/>
                </a:solidFill>
              </a:rPr>
              <a:t>the</a:t>
            </a:r>
            <a:r>
              <a:rPr lang="hu-HU" dirty="0" smtClean="0">
                <a:solidFill>
                  <a:schemeClr val="bg2"/>
                </a:solidFill>
              </a:rPr>
              <a:t> </a:t>
            </a:r>
            <a:r>
              <a:rPr lang="hu-HU" dirty="0" smtClean="0">
                <a:solidFill>
                  <a:schemeClr val="bg2"/>
                </a:solidFill>
              </a:rPr>
              <a:t>Day (1993) </a:t>
            </a:r>
            <a:endParaRPr lang="hu-HU" dirty="0">
              <a:solidFill>
                <a:schemeClr val="bg2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1"/>
                </a:solidFill>
              </a:rPr>
              <a:t>Kazuo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Ishiguro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i="1" dirty="0" smtClean="0">
                <a:solidFill>
                  <a:schemeClr val="tx1"/>
                </a:solidFill>
              </a:rPr>
              <a:t>The </a:t>
            </a:r>
            <a:r>
              <a:rPr lang="hu-HU" i="1" dirty="0" err="1" smtClean="0">
                <a:solidFill>
                  <a:schemeClr val="tx1"/>
                </a:solidFill>
              </a:rPr>
              <a:t>Remains</a:t>
            </a:r>
            <a:r>
              <a:rPr lang="hu-HU" i="1" dirty="0" smtClean="0">
                <a:solidFill>
                  <a:schemeClr val="tx1"/>
                </a:solidFill>
              </a:rPr>
              <a:t> of </a:t>
            </a:r>
            <a:r>
              <a:rPr lang="hu-HU" i="1" dirty="0" err="1" smtClean="0">
                <a:solidFill>
                  <a:schemeClr val="tx1"/>
                </a:solidFill>
              </a:rPr>
              <a:t>the</a:t>
            </a:r>
            <a:r>
              <a:rPr lang="hu-HU" i="1" dirty="0" smtClean="0">
                <a:solidFill>
                  <a:schemeClr val="tx1"/>
                </a:solidFill>
              </a:rPr>
              <a:t> Day</a:t>
            </a:r>
            <a:r>
              <a:rPr lang="hu-HU" dirty="0" smtClean="0">
                <a:solidFill>
                  <a:schemeClr val="tx1"/>
                </a:solidFill>
              </a:rPr>
              <a:t> 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3191" y="953311"/>
            <a:ext cx="8667345" cy="3924942"/>
          </a:xfrm>
        </p:spPr>
        <p:txBody>
          <a:bodyPr>
            <a:normAutofit fontScale="92500"/>
          </a:bodyPr>
          <a:lstStyle/>
          <a:p>
            <a:pPr algn="just"/>
            <a:r>
              <a:rPr lang="hu-HU" sz="2400" dirty="0" smtClean="0"/>
              <a:t>„I </a:t>
            </a:r>
            <a:r>
              <a:rPr lang="hu-HU" sz="2400" dirty="0" err="1" smtClean="0"/>
              <a:t>will</a:t>
            </a:r>
            <a:r>
              <a:rPr lang="hu-HU" sz="2400" dirty="0" smtClean="0"/>
              <a:t> </a:t>
            </a:r>
            <a:r>
              <a:rPr lang="hu-HU" sz="2400" dirty="0" err="1" smtClean="0"/>
              <a:t>nevertheless</a:t>
            </a:r>
            <a:r>
              <a:rPr lang="hu-HU" sz="2400" dirty="0" smtClean="0"/>
              <a:t> </a:t>
            </a:r>
            <a:r>
              <a:rPr lang="hu-HU" sz="2400" dirty="0" err="1" smtClean="0"/>
              <a:t>hazard</a:t>
            </a:r>
            <a:r>
              <a:rPr lang="hu-HU" sz="2400" dirty="0" smtClean="0"/>
              <a:t> </a:t>
            </a:r>
            <a:r>
              <a:rPr lang="hu-HU" sz="2400" dirty="0" err="1" smtClean="0"/>
              <a:t>this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some</a:t>
            </a:r>
            <a:r>
              <a:rPr lang="hu-HU" sz="2400" dirty="0" smtClean="0"/>
              <a:t> </a:t>
            </a:r>
            <a:r>
              <a:rPr lang="hu-HU" sz="2400" dirty="0" err="1" smtClean="0"/>
              <a:t>confidence</a:t>
            </a:r>
            <a:r>
              <a:rPr lang="hu-HU" sz="2400" dirty="0" smtClean="0"/>
              <a:t>: </a:t>
            </a:r>
            <a:r>
              <a:rPr lang="hu-HU" sz="2400" dirty="0" err="1" smtClean="0"/>
              <a:t>the</a:t>
            </a:r>
            <a:r>
              <a:rPr lang="hu-HU" sz="2400" dirty="0" smtClean="0"/>
              <a:t> English </a:t>
            </a:r>
            <a:r>
              <a:rPr lang="hu-HU" sz="2400" dirty="0" err="1" smtClean="0"/>
              <a:t>landscape</a:t>
            </a:r>
            <a:r>
              <a:rPr lang="hu-HU" sz="2400" dirty="0" smtClean="0"/>
              <a:t> </a:t>
            </a:r>
            <a:r>
              <a:rPr lang="hu-HU" sz="2400" dirty="0" err="1" smtClean="0"/>
              <a:t>at</a:t>
            </a:r>
            <a:r>
              <a:rPr lang="hu-HU" sz="2400" dirty="0" smtClean="0"/>
              <a:t> </a:t>
            </a:r>
            <a:r>
              <a:rPr lang="hu-HU" sz="2400" dirty="0" err="1" smtClean="0"/>
              <a:t>its</a:t>
            </a:r>
            <a:r>
              <a:rPr lang="hu-HU" sz="2400" dirty="0" smtClean="0"/>
              <a:t> </a:t>
            </a:r>
            <a:r>
              <a:rPr lang="hu-HU" sz="2400" dirty="0" err="1" smtClean="0"/>
              <a:t>finest</a:t>
            </a:r>
            <a:r>
              <a:rPr lang="hu-HU" sz="2400" dirty="0" smtClean="0"/>
              <a:t> – </a:t>
            </a:r>
            <a:r>
              <a:rPr lang="hu-HU" sz="2400" dirty="0" err="1" smtClean="0"/>
              <a:t>such</a:t>
            </a:r>
            <a:r>
              <a:rPr lang="hu-HU" sz="2400" dirty="0" smtClean="0"/>
              <a:t> </a:t>
            </a:r>
            <a:r>
              <a:rPr lang="hu-HU" sz="2400" dirty="0" err="1" smtClean="0"/>
              <a:t>as</a:t>
            </a:r>
            <a:r>
              <a:rPr lang="hu-HU" sz="2400" dirty="0" smtClean="0"/>
              <a:t> I </a:t>
            </a:r>
            <a:r>
              <a:rPr lang="hu-HU" sz="2400" dirty="0" err="1" smtClean="0"/>
              <a:t>saw</a:t>
            </a:r>
            <a:r>
              <a:rPr lang="hu-HU" sz="2400" dirty="0" smtClean="0"/>
              <a:t> </a:t>
            </a:r>
            <a:r>
              <a:rPr lang="hu-HU" sz="2400" dirty="0" err="1" smtClean="0"/>
              <a:t>it</a:t>
            </a:r>
            <a:r>
              <a:rPr lang="hu-HU" sz="2400" dirty="0" smtClean="0"/>
              <a:t> </a:t>
            </a:r>
            <a:r>
              <a:rPr lang="hu-HU" sz="2400" dirty="0" err="1" smtClean="0"/>
              <a:t>this</a:t>
            </a:r>
            <a:r>
              <a:rPr lang="hu-HU" sz="2400" dirty="0" smtClean="0"/>
              <a:t> </a:t>
            </a:r>
            <a:r>
              <a:rPr lang="hu-HU" sz="2400" dirty="0" err="1" smtClean="0"/>
              <a:t>morning</a:t>
            </a:r>
            <a:r>
              <a:rPr lang="hu-HU" sz="2400" dirty="0" smtClean="0"/>
              <a:t> – </a:t>
            </a:r>
            <a:r>
              <a:rPr lang="hu-HU" sz="2400" dirty="0" err="1" smtClean="0"/>
              <a:t>possesses</a:t>
            </a:r>
            <a:r>
              <a:rPr lang="hu-HU" sz="2400" dirty="0" smtClean="0"/>
              <a:t> a </a:t>
            </a:r>
            <a:r>
              <a:rPr lang="hu-HU" sz="2400" dirty="0" err="1" smtClean="0"/>
              <a:t>quality</a:t>
            </a:r>
            <a:r>
              <a:rPr lang="hu-HU" sz="2400" dirty="0" smtClean="0"/>
              <a:t> </a:t>
            </a:r>
            <a:r>
              <a:rPr lang="hu-HU" sz="2400" dirty="0" err="1" smtClean="0"/>
              <a:t>that</a:t>
            </a:r>
            <a:r>
              <a:rPr lang="hu-HU" sz="2400" dirty="0" smtClean="0"/>
              <a:t> </a:t>
            </a:r>
            <a:r>
              <a:rPr lang="hu-HU" sz="2400" dirty="0" err="1" smtClean="0"/>
              <a:t>landscapes</a:t>
            </a:r>
            <a:r>
              <a:rPr lang="hu-HU" sz="2400" dirty="0" smtClean="0"/>
              <a:t> of </a:t>
            </a:r>
            <a:r>
              <a:rPr lang="hu-HU" sz="2400" dirty="0" err="1" smtClean="0"/>
              <a:t>other</a:t>
            </a:r>
            <a:r>
              <a:rPr lang="hu-HU" sz="2400" dirty="0" smtClean="0"/>
              <a:t> </a:t>
            </a:r>
            <a:r>
              <a:rPr lang="hu-HU" sz="2400" dirty="0" err="1" smtClean="0"/>
              <a:t>nations</a:t>
            </a:r>
            <a:r>
              <a:rPr lang="hu-HU" sz="2400" dirty="0" smtClean="0"/>
              <a:t> , </a:t>
            </a:r>
            <a:r>
              <a:rPr lang="hu-HU" sz="2400" dirty="0" err="1" smtClean="0"/>
              <a:t>however</a:t>
            </a:r>
            <a:r>
              <a:rPr lang="hu-HU" sz="2400" dirty="0" smtClean="0"/>
              <a:t> more </a:t>
            </a:r>
            <a:r>
              <a:rPr lang="hu-HU" sz="2400" dirty="0" err="1" smtClean="0"/>
              <a:t>superficially</a:t>
            </a:r>
            <a:r>
              <a:rPr lang="hu-HU" sz="2400" dirty="0" smtClean="0"/>
              <a:t> </a:t>
            </a:r>
            <a:r>
              <a:rPr lang="hu-HU" sz="2400" dirty="0" err="1" smtClean="0"/>
              <a:t>dramatic</a:t>
            </a:r>
            <a:r>
              <a:rPr lang="hu-HU" sz="2400" dirty="0" smtClean="0"/>
              <a:t>, </a:t>
            </a:r>
            <a:r>
              <a:rPr lang="hu-HU" sz="2400" dirty="0" err="1" smtClean="0"/>
              <a:t>inevitably</a:t>
            </a:r>
            <a:r>
              <a:rPr lang="hu-HU" sz="2400" dirty="0" smtClean="0"/>
              <a:t> </a:t>
            </a:r>
            <a:r>
              <a:rPr lang="hu-HU" sz="2400" dirty="0" err="1" smtClean="0"/>
              <a:t>fail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possess</a:t>
            </a:r>
            <a:r>
              <a:rPr lang="hu-HU" sz="2400" dirty="0" smtClean="0"/>
              <a:t>. […] </a:t>
            </a:r>
            <a:r>
              <a:rPr lang="hu-HU" sz="2400" dirty="0" err="1" smtClean="0"/>
              <a:t>this</a:t>
            </a:r>
            <a:r>
              <a:rPr lang="hu-HU" sz="2400" dirty="0" smtClean="0"/>
              <a:t> </a:t>
            </a:r>
            <a:r>
              <a:rPr lang="hu-HU" sz="2400" dirty="0" err="1" smtClean="0"/>
              <a:t>quality</a:t>
            </a:r>
            <a:r>
              <a:rPr lang="hu-HU" sz="2400" dirty="0" smtClean="0"/>
              <a:t> is </a:t>
            </a:r>
            <a:r>
              <a:rPr lang="hu-HU" sz="2400" dirty="0" err="1" smtClean="0"/>
              <a:t>probably</a:t>
            </a:r>
            <a:r>
              <a:rPr lang="hu-HU" sz="2400" dirty="0" smtClean="0"/>
              <a:t> </a:t>
            </a:r>
            <a:r>
              <a:rPr lang="hu-HU" sz="2400" dirty="0" err="1" smtClean="0"/>
              <a:t>best</a:t>
            </a:r>
            <a:r>
              <a:rPr lang="hu-HU" sz="2400" dirty="0" smtClean="0"/>
              <a:t> </a:t>
            </a:r>
            <a:r>
              <a:rPr lang="hu-HU" sz="2400" dirty="0" err="1" smtClean="0"/>
              <a:t>summed</a:t>
            </a:r>
            <a:r>
              <a:rPr lang="hu-HU" sz="2400" dirty="0" smtClean="0"/>
              <a:t> </a:t>
            </a:r>
            <a:r>
              <a:rPr lang="hu-HU" sz="2400" dirty="0" err="1" smtClean="0"/>
              <a:t>by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term</a:t>
            </a:r>
            <a:r>
              <a:rPr lang="hu-HU" sz="2400" dirty="0" smtClean="0"/>
              <a:t> ‘</a:t>
            </a:r>
            <a:r>
              <a:rPr lang="hu-HU" sz="2400" dirty="0" err="1" smtClean="0"/>
              <a:t>greatness</a:t>
            </a:r>
            <a:r>
              <a:rPr lang="hu-HU" sz="2400" dirty="0" smtClean="0"/>
              <a:t>’. […] And </a:t>
            </a:r>
            <a:r>
              <a:rPr lang="hu-HU" sz="2400" dirty="0" err="1" smtClean="0"/>
              <a:t>yet</a:t>
            </a:r>
            <a:r>
              <a:rPr lang="hu-HU" sz="2400" dirty="0" smtClean="0"/>
              <a:t> </a:t>
            </a:r>
            <a:r>
              <a:rPr lang="hu-HU" sz="2400" dirty="0" err="1" smtClean="0"/>
              <a:t>what</a:t>
            </a:r>
            <a:r>
              <a:rPr lang="hu-HU" sz="2400" dirty="0" smtClean="0"/>
              <a:t> </a:t>
            </a:r>
            <a:r>
              <a:rPr lang="hu-HU" sz="2400" dirty="0" err="1" smtClean="0"/>
              <a:t>precisely</a:t>
            </a:r>
            <a:r>
              <a:rPr lang="hu-HU" sz="2400" dirty="0" smtClean="0"/>
              <a:t> is </a:t>
            </a:r>
            <a:r>
              <a:rPr lang="hu-HU" sz="2400" dirty="0" err="1" smtClean="0"/>
              <a:t>this</a:t>
            </a:r>
            <a:r>
              <a:rPr lang="hu-HU" sz="2400" dirty="0" smtClean="0"/>
              <a:t> ‘</a:t>
            </a:r>
            <a:r>
              <a:rPr lang="hu-HU" sz="2400" dirty="0" err="1" smtClean="0"/>
              <a:t>greatness</a:t>
            </a:r>
            <a:r>
              <a:rPr lang="hu-HU" sz="2400" dirty="0" smtClean="0"/>
              <a:t>’? </a:t>
            </a:r>
            <a:r>
              <a:rPr lang="hu-HU" sz="2400" dirty="0" err="1" smtClean="0"/>
              <a:t>Just</a:t>
            </a:r>
            <a:r>
              <a:rPr lang="hu-HU" sz="2400" dirty="0" smtClean="0"/>
              <a:t> </a:t>
            </a:r>
            <a:r>
              <a:rPr lang="hu-HU" sz="2400" dirty="0" err="1" smtClean="0"/>
              <a:t>where</a:t>
            </a:r>
            <a:r>
              <a:rPr lang="hu-HU" sz="2400" dirty="0" smtClean="0"/>
              <a:t>,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what</a:t>
            </a:r>
            <a:r>
              <a:rPr lang="hu-HU" sz="2400" dirty="0" smtClean="0"/>
              <a:t>, </a:t>
            </a:r>
            <a:r>
              <a:rPr lang="hu-HU" sz="2400" dirty="0" err="1" smtClean="0"/>
              <a:t>does</a:t>
            </a:r>
            <a:r>
              <a:rPr lang="hu-HU" sz="2400" dirty="0" smtClean="0"/>
              <a:t> </a:t>
            </a:r>
            <a:r>
              <a:rPr lang="hu-HU" sz="2400" dirty="0" err="1" smtClean="0"/>
              <a:t>it</a:t>
            </a:r>
            <a:r>
              <a:rPr lang="hu-HU" sz="2400" dirty="0" smtClean="0"/>
              <a:t> </a:t>
            </a:r>
            <a:r>
              <a:rPr lang="hu-HU" sz="2400" dirty="0" err="1" smtClean="0"/>
              <a:t>lie</a:t>
            </a:r>
            <a:r>
              <a:rPr lang="hu-HU" sz="2400" dirty="0" smtClean="0"/>
              <a:t>? </a:t>
            </a:r>
            <a:r>
              <a:rPr lang="hu-HU" sz="2400" i="1" dirty="0" smtClean="0"/>
              <a:t>I am </a:t>
            </a:r>
            <a:r>
              <a:rPr lang="hu-HU" sz="2400" i="1" dirty="0" err="1" smtClean="0"/>
              <a:t>quite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aware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that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would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take</a:t>
            </a:r>
            <a:r>
              <a:rPr lang="hu-HU" sz="2400" i="1" dirty="0" smtClean="0"/>
              <a:t> a far </a:t>
            </a:r>
            <a:r>
              <a:rPr lang="hu-HU" sz="2400" i="1" dirty="0" err="1" smtClean="0"/>
              <a:t>wiser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head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than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mine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to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answer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such</a:t>
            </a:r>
            <a:r>
              <a:rPr lang="hu-HU" sz="2400" i="1" dirty="0" smtClean="0"/>
              <a:t> a </a:t>
            </a:r>
            <a:r>
              <a:rPr lang="hu-HU" sz="2400" i="1" dirty="0" err="1" smtClean="0"/>
              <a:t>question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but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if</a:t>
            </a:r>
            <a:r>
              <a:rPr lang="hu-HU" sz="2400" i="1" dirty="0" smtClean="0"/>
              <a:t> I </a:t>
            </a:r>
            <a:r>
              <a:rPr lang="hu-HU" sz="2400" i="1" dirty="0" err="1" smtClean="0"/>
              <a:t>were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forced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to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hazard</a:t>
            </a:r>
            <a:r>
              <a:rPr lang="hu-HU" sz="2400" i="1" dirty="0" smtClean="0"/>
              <a:t> a </a:t>
            </a:r>
            <a:r>
              <a:rPr lang="hu-HU" sz="2400" i="1" dirty="0" err="1" smtClean="0"/>
              <a:t>guess</a:t>
            </a:r>
            <a:r>
              <a:rPr lang="hu-HU" sz="2400" dirty="0" smtClean="0"/>
              <a:t>, I </a:t>
            </a:r>
            <a:r>
              <a:rPr lang="hu-HU" sz="2400" dirty="0" err="1" smtClean="0"/>
              <a:t>would</a:t>
            </a:r>
            <a:r>
              <a:rPr lang="hu-HU" sz="2400" dirty="0" smtClean="0"/>
              <a:t> </a:t>
            </a:r>
            <a:r>
              <a:rPr lang="hu-HU" sz="2400" dirty="0" err="1" smtClean="0"/>
              <a:t>say</a:t>
            </a:r>
            <a:r>
              <a:rPr lang="hu-HU" sz="2400" dirty="0" smtClean="0"/>
              <a:t> </a:t>
            </a:r>
            <a:r>
              <a:rPr lang="hu-HU" sz="2400" dirty="0" err="1" smtClean="0"/>
              <a:t>that</a:t>
            </a:r>
            <a:r>
              <a:rPr lang="hu-HU" sz="2400" dirty="0" smtClean="0"/>
              <a:t> </a:t>
            </a:r>
            <a:r>
              <a:rPr lang="hu-HU" sz="2400" dirty="0" err="1" smtClean="0"/>
              <a:t>it</a:t>
            </a:r>
            <a:r>
              <a:rPr lang="hu-HU" sz="2400" dirty="0" smtClean="0"/>
              <a:t> is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very</a:t>
            </a:r>
            <a:r>
              <a:rPr lang="hu-HU" sz="2400" dirty="0" smtClean="0"/>
              <a:t> </a:t>
            </a:r>
            <a:r>
              <a:rPr lang="hu-HU" sz="2400" i="1" u="sng" dirty="0" err="1" smtClean="0"/>
              <a:t>lack</a:t>
            </a:r>
            <a:r>
              <a:rPr lang="hu-HU" sz="2400" u="sng" dirty="0" smtClean="0"/>
              <a:t> of </a:t>
            </a:r>
            <a:r>
              <a:rPr lang="hu-HU" sz="2400" u="sng" dirty="0" err="1" smtClean="0"/>
              <a:t>obvious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drama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spectacle</a:t>
            </a:r>
            <a:r>
              <a:rPr lang="hu-HU" sz="2400" dirty="0" smtClean="0"/>
              <a:t> </a:t>
            </a:r>
            <a:r>
              <a:rPr lang="hu-HU" sz="2400" dirty="0" err="1" smtClean="0"/>
              <a:t>that</a:t>
            </a:r>
            <a:r>
              <a:rPr lang="hu-HU" sz="2400" dirty="0" smtClean="0"/>
              <a:t> </a:t>
            </a:r>
            <a:r>
              <a:rPr lang="hu-HU" sz="2400" dirty="0" err="1" smtClean="0"/>
              <a:t>sets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beauty</a:t>
            </a:r>
            <a:r>
              <a:rPr lang="hu-HU" sz="2400" dirty="0" smtClean="0"/>
              <a:t> </a:t>
            </a:r>
            <a:r>
              <a:rPr lang="hu-HU" sz="2400" dirty="0" err="1" smtClean="0"/>
              <a:t>of</a:t>
            </a:r>
            <a:r>
              <a:rPr lang="hu-HU" sz="2400" dirty="0" smtClean="0"/>
              <a:t> </a:t>
            </a:r>
            <a:r>
              <a:rPr lang="hu-HU" sz="2400" dirty="0" err="1" smtClean="0"/>
              <a:t>our</a:t>
            </a:r>
            <a:r>
              <a:rPr lang="hu-HU" sz="2400" dirty="0" smtClean="0"/>
              <a:t> </a:t>
            </a:r>
            <a:r>
              <a:rPr lang="hu-HU" sz="2400" dirty="0" err="1" smtClean="0"/>
              <a:t>land</a:t>
            </a:r>
            <a:r>
              <a:rPr lang="hu-HU" sz="2400" dirty="0" smtClean="0"/>
              <a:t> </a:t>
            </a:r>
            <a:r>
              <a:rPr lang="hu-HU" sz="2400" dirty="0" err="1" smtClean="0"/>
              <a:t>apart</a:t>
            </a:r>
            <a:r>
              <a:rPr lang="hu-HU" sz="2400" dirty="0" smtClean="0"/>
              <a:t>. </a:t>
            </a:r>
            <a:r>
              <a:rPr lang="hu-HU" sz="2400" dirty="0" err="1" smtClean="0"/>
              <a:t>What</a:t>
            </a:r>
            <a:r>
              <a:rPr lang="hu-HU" sz="2400" dirty="0" smtClean="0"/>
              <a:t> is </a:t>
            </a:r>
            <a:r>
              <a:rPr lang="hu-HU" sz="2400" dirty="0" err="1" smtClean="0"/>
              <a:t>pertinent</a:t>
            </a:r>
            <a:r>
              <a:rPr lang="hu-HU" sz="2400" dirty="0" smtClean="0"/>
              <a:t> </a:t>
            </a:r>
            <a:r>
              <a:rPr lang="hu-HU" sz="2400" dirty="0" err="1" smtClean="0"/>
              <a:t>is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calmness</a:t>
            </a:r>
            <a:r>
              <a:rPr lang="hu-HU" sz="2400" dirty="0" smtClean="0"/>
              <a:t> of </a:t>
            </a:r>
            <a:r>
              <a:rPr lang="hu-HU" sz="2400" dirty="0" err="1" smtClean="0"/>
              <a:t>that</a:t>
            </a:r>
            <a:r>
              <a:rPr lang="hu-HU" sz="2400" dirty="0" smtClean="0"/>
              <a:t> </a:t>
            </a:r>
            <a:r>
              <a:rPr lang="hu-HU" sz="2400" dirty="0" err="1" smtClean="0"/>
              <a:t>beauty</a:t>
            </a:r>
            <a:r>
              <a:rPr lang="hu-HU" sz="2400" dirty="0" smtClean="0"/>
              <a:t>, </a:t>
            </a:r>
            <a:r>
              <a:rPr lang="hu-HU" sz="2400" dirty="0" err="1" smtClean="0"/>
              <a:t>its</a:t>
            </a:r>
            <a:r>
              <a:rPr lang="hu-HU" sz="2400" dirty="0" smtClean="0"/>
              <a:t> </a:t>
            </a:r>
            <a:r>
              <a:rPr lang="hu-HU" sz="2400" dirty="0" err="1" smtClean="0"/>
              <a:t>sense</a:t>
            </a:r>
            <a:r>
              <a:rPr lang="hu-HU" sz="2400" dirty="0" smtClean="0"/>
              <a:t> </a:t>
            </a:r>
            <a:r>
              <a:rPr lang="hu-HU" sz="2400" dirty="0" err="1" smtClean="0"/>
              <a:t>of</a:t>
            </a:r>
            <a:r>
              <a:rPr lang="hu-HU" sz="2400" dirty="0" smtClean="0"/>
              <a:t> </a:t>
            </a:r>
            <a:r>
              <a:rPr lang="hu-HU" sz="2400" u="sng" dirty="0" err="1" smtClean="0"/>
              <a:t>restraint</a:t>
            </a:r>
            <a:r>
              <a:rPr lang="hu-HU" sz="2400" dirty="0" smtClean="0"/>
              <a:t>. </a:t>
            </a:r>
            <a:r>
              <a:rPr lang="hu-HU" sz="2400" u="sng" dirty="0" err="1" smtClean="0"/>
              <a:t>It</a:t>
            </a:r>
            <a:r>
              <a:rPr lang="hu-HU" sz="2400" u="sng" dirty="0" smtClean="0"/>
              <a:t> is </a:t>
            </a:r>
            <a:r>
              <a:rPr lang="hu-HU" sz="2400" u="sng" dirty="0" err="1" smtClean="0"/>
              <a:t>as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though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the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land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knows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its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own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beauty</a:t>
            </a:r>
            <a:r>
              <a:rPr lang="hu-HU" sz="2400" u="sng" dirty="0" smtClean="0"/>
              <a:t>, of </a:t>
            </a:r>
            <a:r>
              <a:rPr lang="hu-HU" sz="2400" u="sng" dirty="0" err="1" smtClean="0"/>
              <a:t>its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own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greatness</a:t>
            </a:r>
            <a:r>
              <a:rPr lang="hu-HU" sz="2400" u="sng" dirty="0" smtClean="0"/>
              <a:t> and </a:t>
            </a:r>
            <a:r>
              <a:rPr lang="hu-HU" sz="2400" u="sng" dirty="0" err="1" smtClean="0"/>
              <a:t>feels</a:t>
            </a:r>
            <a:r>
              <a:rPr lang="hu-HU" sz="2400" u="sng" dirty="0" smtClean="0"/>
              <a:t> no </a:t>
            </a:r>
            <a:r>
              <a:rPr lang="hu-HU" sz="2400" u="sng" dirty="0" err="1" smtClean="0"/>
              <a:t>need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to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shout</a:t>
            </a:r>
            <a:r>
              <a:rPr lang="hu-HU" sz="2400" u="sng" dirty="0" smtClean="0"/>
              <a:t> </a:t>
            </a:r>
            <a:r>
              <a:rPr lang="hu-HU" sz="2400" u="sng" dirty="0" err="1" smtClean="0"/>
              <a:t>it</a:t>
            </a:r>
            <a:r>
              <a:rPr lang="hu-HU" sz="2400" dirty="0" smtClean="0"/>
              <a:t>.”  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C48792BF-EAA0-A645-813F-7E31C7D43F78}" vid="{A520D132-DE29-2845-90F6-133C8112F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826</Words>
  <Application>Microsoft Office PowerPoint</Application>
  <PresentationFormat>Diavetítés a képernyőre (16:9 oldalarány)</PresentationFormat>
  <Paragraphs>68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Franklin Gothic Book</vt:lpstr>
      <vt:lpstr>Wingdings</vt:lpstr>
      <vt:lpstr>MTÜ - előadás PowerPoint sablon 2017 - színhelyes</vt:lpstr>
      <vt:lpstr>Kulturális élmények a nyelvtanulási motiváció szolgálatában: Az angol identitás viselkedésformáló ereje </vt:lpstr>
      <vt:lpstr>A méltányosság kultúrája </vt:lpstr>
      <vt:lpstr>A méltányosság kultúrája </vt:lpstr>
      <vt:lpstr>A méltányosság kultúrája </vt:lpstr>
      <vt:lpstr>John Fowles, „On Being English But Not British” (1964) / „Angolnak lenni, de nem britnek”</vt:lpstr>
      <vt:lpstr>A méltányosság kultúrája</vt:lpstr>
      <vt:lpstr>Defoe, „A szerző előszava” a Robinson Crusoe-hoz (1719)</vt:lpstr>
      <vt:lpstr>Kazuo Ishiguro, The Remains of the Day (1993) </vt:lpstr>
      <vt:lpstr>Kazuo Ishiguro, The Remains of the Day  </vt:lpstr>
      <vt:lpstr>A méltányosság kultúrája</vt:lpstr>
      <vt:lpstr>A méltányosság kultúrája </vt:lpstr>
      <vt:lpstr>George Orwell, „England, Your England” (1941)</vt:lpstr>
      <vt:lpstr>Uncle Toby (Tristram Shandy)      Aged P. (Great Expectations)</vt:lpstr>
      <vt:lpstr>The End.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Pici</cp:lastModifiedBy>
  <cp:revision>40</cp:revision>
  <dcterms:created xsi:type="dcterms:W3CDTF">2017-09-14T13:52:50Z</dcterms:created>
  <dcterms:modified xsi:type="dcterms:W3CDTF">2021-04-05T12:39:36Z</dcterms:modified>
</cp:coreProperties>
</file>